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sldIdLst>
    <p:sldId id="256" r:id="rId2"/>
    <p:sldId id="271" r:id="rId3"/>
    <p:sldId id="272" r:id="rId4"/>
    <p:sldId id="273" r:id="rId5"/>
    <p:sldId id="282" r:id="rId6"/>
    <p:sldId id="274" r:id="rId7"/>
    <p:sldId id="285" r:id="rId8"/>
    <p:sldId id="275" r:id="rId9"/>
    <p:sldId id="283" r:id="rId10"/>
    <p:sldId id="276" r:id="rId11"/>
    <p:sldId id="286" r:id="rId12"/>
    <p:sldId id="277" r:id="rId13"/>
    <p:sldId id="287" r:id="rId14"/>
    <p:sldId id="278" r:id="rId15"/>
    <p:sldId id="288" r:id="rId16"/>
    <p:sldId id="279" r:id="rId17"/>
    <p:sldId id="289" r:id="rId18"/>
    <p:sldId id="281" r:id="rId19"/>
    <p:sldId id="290" r:id="rId20"/>
    <p:sldId id="267" r:id="rId21"/>
    <p:sldId id="268" r:id="rId22"/>
    <p:sldId id="269" r:id="rId2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theme" Target="theme/theme1.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tableStyles" Target="tableStyles.xml" /></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pl-PL"/>
              <a:t>Kliknij, aby edytować styl</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4870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84542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pl-PL"/>
              <a:t>Kliknij, aby edytować styl</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1101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pl-PL"/>
              <a:t>Kliknij, aby edytować styl</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92713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pl-PL"/>
              <a:t>Kliknij, aby edytować styl</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37093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pl-PL"/>
              <a:t>Kliknij, aby edytować styl</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48A87A34-81AB-432B-8DAE-1953F412C126}" type="datetimeFigureOut">
              <a:rPr lang="en-US" dirty="0"/>
              <a:t>1/17/2022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84200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pl-PL"/>
              <a:t>Kliknij, aby edytować styl</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48A87A34-81AB-432B-8DAE-1953F412C126}" type="datetimeFigureOut">
              <a:rPr lang="en-US" dirty="0"/>
              <a:t>1/17/2022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24974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pl-PL"/>
              <a:t>Kliknij, aby edytować styl</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49704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pl-PL"/>
              <a:t>Kliknij, aby edytować styl</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49924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ytuł i zawartość">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pl-PL"/>
              <a:t>Kliknij, aby edytować styl</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1856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pl-PL"/>
              <a:t>Kliknij, aby edytować styl</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49424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pl-PL"/>
              <a:t>Kliknij, aby edytować styl</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48A87A34-81AB-432B-8DAE-1953F412C126}" type="datetimeFigureOut">
              <a:rPr lang="en-US" dirty="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77416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pl-PL"/>
              <a:t>Kliknij, aby edytować styl</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55768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pl-PL"/>
              <a:t>Kliknij, aby edytować styl</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2" name="Content Placeholder 3"/>
          <p:cNvSpPr>
            <a:spLocks noGrp="1"/>
          </p:cNvSpPr>
          <p:nvPr>
            <p:ph sz="quarter" idx="13"/>
          </p:nvPr>
        </p:nvSpPr>
        <p:spPr>
          <a:xfrm>
            <a:off x="913774" y="3051012"/>
            <a:ext cx="5106027" cy="274018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3" name="Content Placeholder 5"/>
          <p:cNvSpPr>
            <a:spLocks noGrp="1"/>
          </p:cNvSpPr>
          <p:nvPr>
            <p:ph sz="quarter" idx="14"/>
          </p:nvPr>
        </p:nvSpPr>
        <p:spPr>
          <a:xfrm>
            <a:off x="6172200" y="3051012"/>
            <a:ext cx="5105401" cy="274018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29566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50735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00531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pl-PL"/>
              <a:t>Kliknij, aby edytować styl</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37018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74234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image" Target="../media/image1.pn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theme" Target="../theme/theme1.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1/17/2022</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32157423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12.jpe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13.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image" Target="../media/image8.jpeg" /><Relationship Id="rId2" Type="http://schemas.openxmlformats.org/officeDocument/2006/relationships/image" Target="../media/image7.jpe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F8F467F-CBC5-EA43-B744-6F74B7FCD891}"/>
              </a:ext>
            </a:extLst>
          </p:cNvPr>
          <p:cNvSpPr>
            <a:spLocks noGrp="1"/>
          </p:cNvSpPr>
          <p:nvPr>
            <p:ph type="ctrTitle"/>
          </p:nvPr>
        </p:nvSpPr>
        <p:spPr>
          <a:xfrm>
            <a:off x="-261938" y="-2842418"/>
            <a:ext cx="9144000" cy="2387600"/>
          </a:xfrm>
        </p:spPr>
        <p:txBody>
          <a:bodyPr/>
          <a:lstStyle/>
          <a:p>
            <a:endParaRPr lang="pl-PL"/>
          </a:p>
        </p:txBody>
      </p:sp>
      <p:sp>
        <p:nvSpPr>
          <p:cNvPr id="3" name="Podtytuł 2">
            <a:extLst>
              <a:ext uri="{FF2B5EF4-FFF2-40B4-BE49-F238E27FC236}">
                <a16:creationId xmlns:a16="http://schemas.microsoft.com/office/drawing/2014/main" id="{6C73A8DA-75A5-6A41-B14D-CFB3C4D84612}"/>
              </a:ext>
            </a:extLst>
          </p:cNvPr>
          <p:cNvSpPr>
            <a:spLocks noGrp="1"/>
          </p:cNvSpPr>
          <p:nvPr>
            <p:ph type="subTitle" idx="1"/>
          </p:nvPr>
        </p:nvSpPr>
        <p:spPr>
          <a:xfrm>
            <a:off x="1143000" y="-5845970"/>
            <a:ext cx="9144000" cy="5067300"/>
          </a:xfrm>
        </p:spPr>
        <p:txBody>
          <a:bodyPr/>
          <a:lstStyle/>
          <a:p>
            <a:endParaRPr lang="pl-PL"/>
          </a:p>
        </p:txBody>
      </p:sp>
      <p:sp>
        <p:nvSpPr>
          <p:cNvPr id="4" name="pole tekstowe 3">
            <a:extLst>
              <a:ext uri="{FF2B5EF4-FFF2-40B4-BE49-F238E27FC236}">
                <a16:creationId xmlns:a16="http://schemas.microsoft.com/office/drawing/2014/main" id="{4D999666-48DC-BB4D-B76B-C93C27159D13}"/>
              </a:ext>
            </a:extLst>
          </p:cNvPr>
          <p:cNvSpPr txBox="1"/>
          <p:nvPr/>
        </p:nvSpPr>
        <p:spPr>
          <a:xfrm>
            <a:off x="5038725" y="0"/>
            <a:ext cx="1828800" cy="1828800"/>
          </a:xfrm>
          <a:prstGeom prst="rect">
            <a:avLst/>
          </a:prstGeom>
          <a:noFill/>
        </p:spPr>
        <p:txBody>
          <a:bodyPr wrap="square" rtlCol="0">
            <a:spAutoFit/>
          </a:bodyPr>
          <a:lstStyle/>
          <a:p>
            <a:pPr algn="l"/>
            <a:endParaRPr lang="pl-PL"/>
          </a:p>
        </p:txBody>
      </p:sp>
      <p:sp>
        <p:nvSpPr>
          <p:cNvPr id="5" name="pole tekstowe 4">
            <a:extLst>
              <a:ext uri="{FF2B5EF4-FFF2-40B4-BE49-F238E27FC236}">
                <a16:creationId xmlns:a16="http://schemas.microsoft.com/office/drawing/2014/main" id="{4DE4FD73-5060-D147-9B10-EFCCD2E75CD6}"/>
              </a:ext>
            </a:extLst>
          </p:cNvPr>
          <p:cNvSpPr txBox="1"/>
          <p:nvPr/>
        </p:nvSpPr>
        <p:spPr>
          <a:xfrm>
            <a:off x="360758" y="1488877"/>
            <a:ext cx="11470483" cy="4308872"/>
          </a:xfrm>
          <a:prstGeom prst="rect">
            <a:avLst/>
          </a:prstGeom>
          <a:noFill/>
        </p:spPr>
        <p:txBody>
          <a:bodyPr wrap="square" rtlCol="0">
            <a:spAutoFit/>
          </a:bodyPr>
          <a:lstStyle/>
          <a:p>
            <a:pPr algn="l"/>
            <a:r>
              <a:rPr lang="pl-PL" sz="3200" b="1"/>
              <a:t>Water pollution</a:t>
            </a:r>
            <a:r>
              <a:rPr lang="pl-PL" sz="3200"/>
              <a:t> – unfavorable changes in water properties. Water pollution is mainly </a:t>
            </a:r>
            <a:r>
              <a:rPr lang="pl-PL" sz="3200">
                <a:solidFill>
                  <a:srgbClr val="FF0000"/>
                </a:solidFill>
              </a:rPr>
              <a:t>caused by </a:t>
            </a:r>
            <a:r>
              <a:rPr lang="pl-PL" sz="3200"/>
              <a:t>chemicals, bacteria, present in natural waters in increased quantity. Other sources of water pollution are water and land transport, the use of pesticides and fertilizers.  Waters are also </a:t>
            </a:r>
            <a:r>
              <a:rPr lang="pl-PL" sz="3200">
                <a:solidFill>
                  <a:srgbClr val="FF0000"/>
                </a:solidFill>
              </a:rPr>
              <a:t>polluted by </a:t>
            </a:r>
            <a:r>
              <a:rPr lang="pl-PL" sz="3200"/>
              <a:t>humans – deforestation, inappropriate and excessive farming practices. ​
​</a:t>
            </a:r>
            <a:r>
              <a:rPr lang="pl-PL"/>
              <a:t>
​</a:t>
            </a:r>
          </a:p>
        </p:txBody>
      </p:sp>
    </p:spTree>
    <p:extLst>
      <p:ext uri="{BB962C8B-B14F-4D97-AF65-F5344CB8AC3E}">
        <p14:creationId xmlns:p14="http://schemas.microsoft.com/office/powerpoint/2010/main" val="633839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3CC84A-6B7A-0C45-991B-2DBDCAA6919B}"/>
              </a:ext>
            </a:extLst>
          </p:cNvPr>
          <p:cNvSpPr>
            <a:spLocks noGrp="1"/>
          </p:cNvSpPr>
          <p:nvPr>
            <p:ph type="title"/>
          </p:nvPr>
        </p:nvSpPr>
        <p:spPr>
          <a:xfrm>
            <a:off x="1342400" y="-2512827"/>
            <a:ext cx="10364451" cy="1596177"/>
          </a:xfrm>
        </p:spPr>
        <p:txBody>
          <a:bodyPr/>
          <a:lstStyle/>
          <a:p>
            <a:endParaRPr lang="pl-PL"/>
          </a:p>
        </p:txBody>
      </p:sp>
      <p:sp>
        <p:nvSpPr>
          <p:cNvPr id="3" name="Symbol zastępczy zawartości 2">
            <a:extLst>
              <a:ext uri="{FF2B5EF4-FFF2-40B4-BE49-F238E27FC236}">
                <a16:creationId xmlns:a16="http://schemas.microsoft.com/office/drawing/2014/main" id="{BBD83B5B-AE1D-F44A-A6AB-C3C07A48460D}"/>
              </a:ext>
            </a:extLst>
          </p:cNvPr>
          <p:cNvSpPr>
            <a:spLocks noGrp="1"/>
          </p:cNvSpPr>
          <p:nvPr>
            <p:ph sz="quarter" idx="13"/>
          </p:nvPr>
        </p:nvSpPr>
        <p:spPr>
          <a:xfrm>
            <a:off x="485150" y="1164431"/>
            <a:ext cx="8361195" cy="4529137"/>
          </a:xfrm>
        </p:spPr>
        <p:txBody>
          <a:bodyPr>
            <a:normAutofit fontScale="25000" lnSpcReduction="20000"/>
          </a:bodyPr>
          <a:lstStyle/>
          <a:p>
            <a:pPr marL="0" indent="0">
              <a:buNone/>
            </a:pPr>
            <a:r>
              <a:rPr lang="pl-PL" sz="9600" b="1"/>
              <a:t>4. Sarno River, Italy​</a:t>
            </a:r>
            <a:r>
              <a:rPr lang="pl-PL" sz="9600"/>
              <a:t>
This river is not only considered the most polluted in Europe, but also one of the most polluted in the world.​
It is contaminated with toxins from agriculture, industrial activity and households. The upstream appears clean, but downstream, oil stains and chemical foam can be seen.​
</a:t>
            </a:r>
            <a:r>
              <a:rPr lang="pl-PL"/>
              <a:t>
​</a:t>
            </a:r>
          </a:p>
        </p:txBody>
      </p:sp>
    </p:spTree>
    <p:extLst>
      <p:ext uri="{BB962C8B-B14F-4D97-AF65-F5344CB8AC3E}">
        <p14:creationId xmlns:p14="http://schemas.microsoft.com/office/powerpoint/2010/main" val="1104835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890AC7-29D2-6040-862F-C8DD60EF6701}"/>
              </a:ext>
            </a:extLst>
          </p:cNvPr>
          <p:cNvSpPr>
            <a:spLocks noGrp="1"/>
          </p:cNvSpPr>
          <p:nvPr>
            <p:ph type="title"/>
          </p:nvPr>
        </p:nvSpPr>
        <p:spPr/>
        <p:txBody>
          <a:bodyPr/>
          <a:lstStyle/>
          <a:p>
            <a:endParaRPr lang="pl-PL"/>
          </a:p>
        </p:txBody>
      </p:sp>
      <p:pic>
        <p:nvPicPr>
          <p:cNvPr id="4" name="Obraz 4">
            <a:extLst>
              <a:ext uri="{FF2B5EF4-FFF2-40B4-BE49-F238E27FC236}">
                <a16:creationId xmlns:a16="http://schemas.microsoft.com/office/drawing/2014/main" id="{A741CFC8-8323-5448-9860-E2F774D1FBF5}"/>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745456" y="618517"/>
            <a:ext cx="8497970" cy="5620966"/>
          </a:xfrm>
        </p:spPr>
      </p:pic>
    </p:spTree>
    <p:extLst>
      <p:ext uri="{BB962C8B-B14F-4D97-AF65-F5344CB8AC3E}">
        <p14:creationId xmlns:p14="http://schemas.microsoft.com/office/powerpoint/2010/main" val="341471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8635DC-24CE-0846-9878-4FEB2D17B4B8}"/>
              </a:ext>
            </a:extLst>
          </p:cNvPr>
          <p:cNvSpPr>
            <a:spLocks noGrp="1"/>
          </p:cNvSpPr>
          <p:nvPr>
            <p:ph type="title"/>
          </p:nvPr>
        </p:nvSpPr>
        <p:spPr>
          <a:xfrm>
            <a:off x="1827549" y="-2679514"/>
            <a:ext cx="10364451" cy="1596177"/>
          </a:xfrm>
        </p:spPr>
        <p:txBody>
          <a:bodyPr/>
          <a:lstStyle/>
          <a:p>
            <a:endParaRPr lang="pl-PL"/>
          </a:p>
        </p:txBody>
      </p:sp>
      <p:sp>
        <p:nvSpPr>
          <p:cNvPr id="3" name="Symbol zastępczy zawartości 2">
            <a:extLst>
              <a:ext uri="{FF2B5EF4-FFF2-40B4-BE49-F238E27FC236}">
                <a16:creationId xmlns:a16="http://schemas.microsoft.com/office/drawing/2014/main" id="{31E7AB59-8F29-3641-8457-3DC4A4819F20}"/>
              </a:ext>
            </a:extLst>
          </p:cNvPr>
          <p:cNvSpPr>
            <a:spLocks noGrp="1"/>
          </p:cNvSpPr>
          <p:nvPr>
            <p:ph sz="quarter" idx="13"/>
          </p:nvPr>
        </p:nvSpPr>
        <p:spPr>
          <a:xfrm>
            <a:off x="675649" y="1331248"/>
            <a:ext cx="10599570" cy="4419471"/>
          </a:xfrm>
        </p:spPr>
        <p:txBody>
          <a:bodyPr>
            <a:normAutofit/>
          </a:bodyPr>
          <a:lstStyle/>
          <a:p>
            <a:pPr marL="0" indent="0">
              <a:buNone/>
            </a:pPr>
            <a:r>
              <a:rPr lang="pl-PL" sz="2400" b="1"/>
              <a:t>5. Mississippi, USA</a:t>
            </a:r>
            <a:r>
              <a:rPr lang="pl-PL" sz="2400"/>
              <a:t>
The United States of America is also involved in the global riverside pollution. The Mississippi, one of the largest rivers in the world, is surrounded by vast and fertile agricultural areas. For this reason, most of the pollutants are of a typical agricultural nature, derived from the elements nitrogen and phosphorus.</a:t>
            </a:r>
          </a:p>
        </p:txBody>
      </p:sp>
    </p:spTree>
    <p:extLst>
      <p:ext uri="{BB962C8B-B14F-4D97-AF65-F5344CB8AC3E}">
        <p14:creationId xmlns:p14="http://schemas.microsoft.com/office/powerpoint/2010/main" val="845055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B487198-5C54-2E42-992A-EA2995216E5C}"/>
              </a:ext>
            </a:extLst>
          </p:cNvPr>
          <p:cNvSpPr>
            <a:spLocks noGrp="1"/>
          </p:cNvSpPr>
          <p:nvPr>
            <p:ph type="title"/>
          </p:nvPr>
        </p:nvSpPr>
        <p:spPr/>
        <p:txBody>
          <a:bodyPr/>
          <a:lstStyle/>
          <a:p>
            <a:endParaRPr lang="pl-PL"/>
          </a:p>
        </p:txBody>
      </p:sp>
      <p:pic>
        <p:nvPicPr>
          <p:cNvPr id="4" name="Obraz 4">
            <a:extLst>
              <a:ext uri="{FF2B5EF4-FFF2-40B4-BE49-F238E27FC236}">
                <a16:creationId xmlns:a16="http://schemas.microsoft.com/office/drawing/2014/main" id="{1F4D7F47-87DC-3F41-B2C6-B7737F030301}"/>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920479" y="499454"/>
            <a:ext cx="8109068" cy="5406046"/>
          </a:xfrm>
        </p:spPr>
      </p:pic>
    </p:spTree>
    <p:extLst>
      <p:ext uri="{BB962C8B-B14F-4D97-AF65-F5344CB8AC3E}">
        <p14:creationId xmlns:p14="http://schemas.microsoft.com/office/powerpoint/2010/main" val="2992577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50634F-1D0B-F340-A643-0E37FCAFAB3F}"/>
              </a:ext>
            </a:extLst>
          </p:cNvPr>
          <p:cNvSpPr>
            <a:spLocks noGrp="1"/>
          </p:cNvSpPr>
          <p:nvPr>
            <p:ph type="title"/>
          </p:nvPr>
        </p:nvSpPr>
        <p:spPr>
          <a:xfrm>
            <a:off x="1235244" y="-2227077"/>
            <a:ext cx="10364451" cy="1596177"/>
          </a:xfrm>
        </p:spPr>
        <p:txBody>
          <a:bodyPr/>
          <a:lstStyle/>
          <a:p>
            <a:endParaRPr lang="pl-PL"/>
          </a:p>
        </p:txBody>
      </p:sp>
      <p:sp>
        <p:nvSpPr>
          <p:cNvPr id="3" name="Symbol zastępczy zawartości 2">
            <a:extLst>
              <a:ext uri="{FF2B5EF4-FFF2-40B4-BE49-F238E27FC236}">
                <a16:creationId xmlns:a16="http://schemas.microsoft.com/office/drawing/2014/main" id="{3FDA7071-DFE4-DD48-B290-B0CA336D0878}"/>
              </a:ext>
            </a:extLst>
          </p:cNvPr>
          <p:cNvSpPr>
            <a:spLocks noGrp="1"/>
          </p:cNvSpPr>
          <p:nvPr>
            <p:ph sz="quarter" idx="13"/>
          </p:nvPr>
        </p:nvSpPr>
        <p:spPr>
          <a:xfrm>
            <a:off x="782805" y="997874"/>
            <a:ext cx="10363826" cy="3424107"/>
          </a:xfrm>
        </p:spPr>
        <p:txBody>
          <a:bodyPr>
            <a:noAutofit/>
          </a:bodyPr>
          <a:lstStyle/>
          <a:p>
            <a:pPr marL="0" indent="0">
              <a:buNone/>
            </a:pPr>
            <a:r>
              <a:rPr lang="pl-PL" sz="2400" b="1"/>
              <a:t>6. Citarum River, Indonesia</a:t>
            </a:r>
            <a:r>
              <a:rPr lang="pl-PL" sz="2400"/>
              <a:t>
millions of inhabitants have made it their garbage can, even though they use it as a source of drinking water and for catching fish.
However, the main culprits are not ordinary inhabitants, but industrial plants that discharge huge amounts of bad or not treated sewage into the river. This practice contributed to the fact that the Citarum River is considered one of the most polluted in the world. The waste shown in the photo below is proof enough.</a:t>
            </a:r>
          </a:p>
        </p:txBody>
      </p:sp>
    </p:spTree>
    <p:extLst>
      <p:ext uri="{BB962C8B-B14F-4D97-AF65-F5344CB8AC3E}">
        <p14:creationId xmlns:p14="http://schemas.microsoft.com/office/powerpoint/2010/main" val="2900447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F6962AB-9282-0D40-A6DB-1AD84AE2FC72}"/>
              </a:ext>
            </a:extLst>
          </p:cNvPr>
          <p:cNvSpPr>
            <a:spLocks noGrp="1"/>
          </p:cNvSpPr>
          <p:nvPr>
            <p:ph type="title"/>
          </p:nvPr>
        </p:nvSpPr>
        <p:spPr/>
        <p:txBody>
          <a:bodyPr/>
          <a:lstStyle/>
          <a:p>
            <a:endParaRPr lang="pl-PL"/>
          </a:p>
        </p:txBody>
      </p:sp>
      <p:pic>
        <p:nvPicPr>
          <p:cNvPr id="4" name="Obraz 4">
            <a:extLst>
              <a:ext uri="{FF2B5EF4-FFF2-40B4-BE49-F238E27FC236}">
                <a16:creationId xmlns:a16="http://schemas.microsoft.com/office/drawing/2014/main" id="{11634243-1F29-BF4D-AF27-3D95D9586467}"/>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817552" y="523266"/>
            <a:ext cx="8091178" cy="5453671"/>
          </a:xfrm>
        </p:spPr>
      </p:pic>
    </p:spTree>
    <p:extLst>
      <p:ext uri="{BB962C8B-B14F-4D97-AF65-F5344CB8AC3E}">
        <p14:creationId xmlns:p14="http://schemas.microsoft.com/office/powerpoint/2010/main" val="3266940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68FF40-CEED-2C43-864A-3789B321DC8D}"/>
              </a:ext>
            </a:extLst>
          </p:cNvPr>
          <p:cNvSpPr>
            <a:spLocks noGrp="1"/>
          </p:cNvSpPr>
          <p:nvPr>
            <p:ph type="title"/>
          </p:nvPr>
        </p:nvSpPr>
        <p:spPr>
          <a:xfrm>
            <a:off x="2080588" y="-2572359"/>
            <a:ext cx="10364451" cy="1596177"/>
          </a:xfrm>
        </p:spPr>
        <p:txBody>
          <a:bodyPr/>
          <a:lstStyle/>
          <a:p>
            <a:endParaRPr lang="pl-PL"/>
          </a:p>
        </p:txBody>
      </p:sp>
      <p:sp>
        <p:nvSpPr>
          <p:cNvPr id="3" name="Symbol zastępczy zawartości 2">
            <a:extLst>
              <a:ext uri="{FF2B5EF4-FFF2-40B4-BE49-F238E27FC236}">
                <a16:creationId xmlns:a16="http://schemas.microsoft.com/office/drawing/2014/main" id="{0A1B25C2-9A8E-F64C-91B2-3B676FCA38CA}"/>
              </a:ext>
            </a:extLst>
          </p:cNvPr>
          <p:cNvSpPr>
            <a:spLocks noGrp="1"/>
          </p:cNvSpPr>
          <p:nvPr>
            <p:ph sz="quarter" idx="13"/>
          </p:nvPr>
        </p:nvSpPr>
        <p:spPr>
          <a:xfrm>
            <a:off x="747086" y="1021686"/>
            <a:ext cx="10363826" cy="3424107"/>
          </a:xfrm>
        </p:spPr>
        <p:txBody>
          <a:bodyPr>
            <a:noAutofit/>
          </a:bodyPr>
          <a:lstStyle/>
          <a:p>
            <a:pPr marL="0" indent="0">
              <a:buNone/>
            </a:pPr>
            <a:r>
              <a:rPr lang="pl-PL" sz="2400" b="1"/>
              <a:t>7. Yellow River, China</a:t>
            </a:r>
            <a:r>
              <a:rPr lang="pl-PL" sz="2400"/>
              <a:t>
 The nickname „Yellow” is not accidental. It proves the typical color of the river, which comes from the color of the transferred soil. Currently, the river takes on different colors due to the increasing level of industrialization in the region.
The river has become a basket for toxic waste and therefore its waters cannot even be used for agriculture. 4 billion cubic meters of untreated sewage end up in the river each year.</a:t>
            </a:r>
          </a:p>
        </p:txBody>
      </p:sp>
    </p:spTree>
    <p:extLst>
      <p:ext uri="{BB962C8B-B14F-4D97-AF65-F5344CB8AC3E}">
        <p14:creationId xmlns:p14="http://schemas.microsoft.com/office/powerpoint/2010/main" val="1375476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9D883C-3385-6045-B65A-D8CDF47DAA60}"/>
              </a:ext>
            </a:extLst>
          </p:cNvPr>
          <p:cNvSpPr>
            <a:spLocks noGrp="1"/>
          </p:cNvSpPr>
          <p:nvPr>
            <p:ph type="title"/>
          </p:nvPr>
        </p:nvSpPr>
        <p:spPr/>
        <p:txBody>
          <a:bodyPr/>
          <a:lstStyle/>
          <a:p>
            <a:endParaRPr lang="pl-PL"/>
          </a:p>
        </p:txBody>
      </p:sp>
      <p:pic>
        <p:nvPicPr>
          <p:cNvPr id="4" name="Obraz 4">
            <a:extLst>
              <a:ext uri="{FF2B5EF4-FFF2-40B4-BE49-F238E27FC236}">
                <a16:creationId xmlns:a16="http://schemas.microsoft.com/office/drawing/2014/main" id="{E79AA714-9A2C-D040-8D96-F49FA1DEAD4E}"/>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032536" y="618517"/>
            <a:ext cx="8126928" cy="5417952"/>
          </a:xfrm>
        </p:spPr>
      </p:pic>
    </p:spTree>
    <p:extLst>
      <p:ext uri="{BB962C8B-B14F-4D97-AF65-F5344CB8AC3E}">
        <p14:creationId xmlns:p14="http://schemas.microsoft.com/office/powerpoint/2010/main" val="4090607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9695658-B145-4A4D-86F1-94B7ED87394B}"/>
              </a:ext>
            </a:extLst>
          </p:cNvPr>
          <p:cNvSpPr>
            <a:spLocks noGrp="1"/>
          </p:cNvSpPr>
          <p:nvPr>
            <p:ph type="title"/>
          </p:nvPr>
        </p:nvSpPr>
        <p:spPr>
          <a:xfrm>
            <a:off x="1651963" y="-2715233"/>
            <a:ext cx="10364451" cy="1596177"/>
          </a:xfrm>
        </p:spPr>
        <p:txBody>
          <a:bodyPr/>
          <a:lstStyle/>
          <a:p>
            <a:endParaRPr lang="pl-PL"/>
          </a:p>
        </p:txBody>
      </p:sp>
      <p:sp>
        <p:nvSpPr>
          <p:cNvPr id="3" name="Symbol zastępczy zawartości 2">
            <a:extLst>
              <a:ext uri="{FF2B5EF4-FFF2-40B4-BE49-F238E27FC236}">
                <a16:creationId xmlns:a16="http://schemas.microsoft.com/office/drawing/2014/main" id="{34EA9FF0-92E9-954D-9B6A-85BC58E7C532}"/>
              </a:ext>
            </a:extLst>
          </p:cNvPr>
          <p:cNvSpPr>
            <a:spLocks noGrp="1"/>
          </p:cNvSpPr>
          <p:nvPr>
            <p:ph sz="quarter" idx="13"/>
          </p:nvPr>
        </p:nvSpPr>
        <p:spPr>
          <a:xfrm>
            <a:off x="724777" y="569248"/>
            <a:ext cx="10742445" cy="3424107"/>
          </a:xfrm>
        </p:spPr>
        <p:txBody>
          <a:bodyPr>
            <a:noAutofit/>
          </a:bodyPr>
          <a:lstStyle/>
          <a:p>
            <a:pPr marL="0" indent="0">
              <a:buNone/>
            </a:pPr>
            <a:r>
              <a:rPr lang="pl-PL" sz="2400" b="1"/>
              <a:t>8. Ganges, India</a:t>
            </a:r>
            <a:r>
              <a:rPr lang="pl-PL" sz="2400"/>
              <a:t>
It is one of the most polluted rivers in the world. The lack of a sewage treatment plant in 25 cities along its course results in extremely high pollution (600 km of the total length of 2,525 are considered highly polluted).
Many Hindus consider her water to be a health elixir, and therefore they take a bath in it, drink it or even use it for cooking. It is all the more shocking as they are aware that the poorer inhabitants who cannot afford cremation are burying their deceased family members in it.</a:t>
            </a:r>
          </a:p>
        </p:txBody>
      </p:sp>
    </p:spTree>
    <p:extLst>
      <p:ext uri="{BB962C8B-B14F-4D97-AF65-F5344CB8AC3E}">
        <p14:creationId xmlns:p14="http://schemas.microsoft.com/office/powerpoint/2010/main" val="3490134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704833-96A8-B74B-94FB-71738C76EFDF}"/>
              </a:ext>
            </a:extLst>
          </p:cNvPr>
          <p:cNvSpPr>
            <a:spLocks noGrp="1"/>
          </p:cNvSpPr>
          <p:nvPr>
            <p:ph type="title"/>
          </p:nvPr>
        </p:nvSpPr>
        <p:spPr/>
        <p:txBody>
          <a:bodyPr/>
          <a:lstStyle/>
          <a:p>
            <a:endParaRPr lang="pl-PL"/>
          </a:p>
        </p:txBody>
      </p:sp>
      <p:pic>
        <p:nvPicPr>
          <p:cNvPr id="4" name="Obraz 4">
            <a:extLst>
              <a:ext uri="{FF2B5EF4-FFF2-40B4-BE49-F238E27FC236}">
                <a16:creationId xmlns:a16="http://schemas.microsoft.com/office/drawing/2014/main" id="{7E52AE51-A31F-5348-98F5-B32AB920FC91}"/>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759623" y="511969"/>
            <a:ext cx="8890392" cy="5727514"/>
          </a:xfrm>
        </p:spPr>
      </p:pic>
    </p:spTree>
    <p:extLst>
      <p:ext uri="{BB962C8B-B14F-4D97-AF65-F5344CB8AC3E}">
        <p14:creationId xmlns:p14="http://schemas.microsoft.com/office/powerpoint/2010/main" val="4072410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2EF15FF-8484-FB4E-9DCD-3A5B2C159F36}"/>
              </a:ext>
            </a:extLst>
          </p:cNvPr>
          <p:cNvSpPr>
            <a:spLocks noGrp="1"/>
          </p:cNvSpPr>
          <p:nvPr>
            <p:ph type="title"/>
          </p:nvPr>
        </p:nvSpPr>
        <p:spPr>
          <a:xfrm>
            <a:off x="913149" y="-2381858"/>
            <a:ext cx="10364451" cy="1596177"/>
          </a:xfrm>
        </p:spPr>
        <p:txBody>
          <a:bodyPr/>
          <a:lstStyle/>
          <a:p>
            <a:endParaRPr lang="pl-PL"/>
          </a:p>
        </p:txBody>
      </p:sp>
      <p:sp>
        <p:nvSpPr>
          <p:cNvPr id="3" name="Symbol zastępczy zawartości 2">
            <a:extLst>
              <a:ext uri="{FF2B5EF4-FFF2-40B4-BE49-F238E27FC236}">
                <a16:creationId xmlns:a16="http://schemas.microsoft.com/office/drawing/2014/main" id="{BF668715-E7FF-FB44-AC96-3C5594E3EF52}"/>
              </a:ext>
            </a:extLst>
          </p:cNvPr>
          <p:cNvSpPr>
            <a:spLocks noGrp="1"/>
          </p:cNvSpPr>
          <p:nvPr>
            <p:ph sz="quarter" idx="13"/>
          </p:nvPr>
        </p:nvSpPr>
        <p:spPr>
          <a:xfrm>
            <a:off x="306555" y="307310"/>
            <a:ext cx="11337758" cy="6443533"/>
          </a:xfrm>
        </p:spPr>
        <p:txBody>
          <a:bodyPr>
            <a:noAutofit/>
          </a:bodyPr>
          <a:lstStyle/>
          <a:p>
            <a:pPr marL="0" indent="0">
              <a:buNone/>
            </a:pPr>
            <a:r>
              <a:rPr lang="pl-PL" sz="2400"/>
              <a:t>There are several types of water pollution, incl. Due tothe origin, degree of harmfulness, source or durability. ​
​</a:t>
            </a:r>
            <a:r>
              <a:rPr lang="pl-PL" sz="2400" b="1"/>
              <a:t>Breakdown of water pollutants according to their origin:​</a:t>
            </a:r>
            <a:r>
              <a:rPr lang="pl-PL" sz="2400"/>
              <a:t>
- natural pollutnts, ​
- artificial pollution [caused by human activity] ​
</a:t>
            </a:r>
            <a:r>
              <a:rPr lang="pl-PL" sz="2400" b="1"/>
              <a:t>Breakdown by degree of durability:
</a:t>
            </a:r>
            <a:r>
              <a:rPr lang="pl-PL" sz="2400"/>
              <a:t>- decomposable pollutants,​
- non-degradable pollution, ​
- persistent pollution,​
​</a:t>
            </a:r>
          </a:p>
        </p:txBody>
      </p:sp>
      <p:pic>
        <p:nvPicPr>
          <p:cNvPr id="4" name="Obraz 4">
            <a:extLst>
              <a:ext uri="{FF2B5EF4-FFF2-40B4-BE49-F238E27FC236}">
                <a16:creationId xmlns:a16="http://schemas.microsoft.com/office/drawing/2014/main" id="{7C6BC53D-5CB5-5949-9E43-64C7F053E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5928" y="3378651"/>
            <a:ext cx="4168385" cy="3172039"/>
          </a:xfrm>
          <a:prstGeom prst="rect">
            <a:avLst/>
          </a:prstGeom>
        </p:spPr>
      </p:pic>
    </p:spTree>
    <p:extLst>
      <p:ext uri="{BB962C8B-B14F-4D97-AF65-F5344CB8AC3E}">
        <p14:creationId xmlns:p14="http://schemas.microsoft.com/office/powerpoint/2010/main" val="1327530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D015A72-1C27-6B4A-9D71-BFCC153D1BD2}"/>
              </a:ext>
            </a:extLst>
          </p:cNvPr>
          <p:cNvSpPr>
            <a:spLocks noGrp="1"/>
          </p:cNvSpPr>
          <p:nvPr>
            <p:ph type="title"/>
          </p:nvPr>
        </p:nvSpPr>
        <p:spPr>
          <a:xfrm>
            <a:off x="1068556" y="-2048483"/>
            <a:ext cx="10364451" cy="1596177"/>
          </a:xfrm>
        </p:spPr>
        <p:txBody>
          <a:bodyPr/>
          <a:lstStyle/>
          <a:p>
            <a:endParaRPr lang="pl-PL"/>
          </a:p>
        </p:txBody>
      </p:sp>
      <p:sp>
        <p:nvSpPr>
          <p:cNvPr id="3" name="Symbol zastępczy zawartości 2">
            <a:extLst>
              <a:ext uri="{FF2B5EF4-FFF2-40B4-BE49-F238E27FC236}">
                <a16:creationId xmlns:a16="http://schemas.microsoft.com/office/drawing/2014/main" id="{C118DB1F-0DDB-0C4C-95FF-95903E85FA3E}"/>
              </a:ext>
            </a:extLst>
          </p:cNvPr>
          <p:cNvSpPr>
            <a:spLocks noGrp="1"/>
          </p:cNvSpPr>
          <p:nvPr>
            <p:ph sz="quarter" idx="13"/>
          </p:nvPr>
        </p:nvSpPr>
        <p:spPr>
          <a:xfrm>
            <a:off x="458390" y="396606"/>
            <a:ext cx="11584782" cy="3764627"/>
          </a:xfrm>
        </p:spPr>
        <p:txBody>
          <a:bodyPr>
            <a:normAutofit fontScale="25000" lnSpcReduction="20000"/>
          </a:bodyPr>
          <a:lstStyle/>
          <a:p>
            <a:pPr marL="0" indent="0">
              <a:buNone/>
            </a:pPr>
            <a:r>
              <a:rPr lang="pl-PL" sz="9600"/>
              <a:t>About 70% of our planet’s surface is covered by seas and oceans, and waste in the marine environment can be found almost everywhere. Waste, in particular plastic, is a threat not only to seas and coasts, but also to the economy and society. Most of the litter in the marine environment is generated on land.</a:t>
            </a:r>
          </a:p>
          <a:p>
            <a:pPr marL="0" indent="0">
              <a:buNone/>
            </a:pPr>
            <a:r>
              <a:rPr lang="pl-PL" sz="9600"/>
              <a:t>Every year, about 10 million tons of rubbish ends up in the world’s seas and oceans. Plastics, in particular packaging such as drink bottles and disposable bags, make up the vast majority of them. However, the list goes on and on and includes damaged fishing nets, ropes, etc.</a:t>
            </a:r>
          </a:p>
          <a:p>
            <a:pPr marL="0" indent="0">
              <a:buNone/>
            </a:pPr>
            <a:r>
              <a:rPr lang="pl-PL" sz="9600"/>
              <a:t>Unlike natural materials, plastics never „disappear” but accumulate in the environment, especially in the oceans and seas. Sun, salt water and waves break plastic debris into ever smaller pieces. It can take up to 500 years before a disposable diaper or plastic the bottle will decompose into microplastics, but not all microplastics are produced as a result of this disintegration process Products such as toothpaste, cosmetics and personal care products contain microplastics.</a:t>
            </a:r>
          </a:p>
          <a:p>
            <a:pPr marL="0" indent="0">
              <a:buNone/>
            </a:pPr>
            <a:endParaRPr lang="pl-PL"/>
          </a:p>
        </p:txBody>
      </p:sp>
    </p:spTree>
    <p:extLst>
      <p:ext uri="{BB962C8B-B14F-4D97-AF65-F5344CB8AC3E}">
        <p14:creationId xmlns:p14="http://schemas.microsoft.com/office/powerpoint/2010/main" val="2308678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C62885F-5047-7C40-AA40-A2F16AC37D31}"/>
              </a:ext>
            </a:extLst>
          </p:cNvPr>
          <p:cNvSpPr>
            <a:spLocks noGrp="1"/>
          </p:cNvSpPr>
          <p:nvPr>
            <p:ph type="title"/>
          </p:nvPr>
        </p:nvSpPr>
        <p:spPr>
          <a:xfrm>
            <a:off x="913775" y="-4214813"/>
            <a:ext cx="10039975" cy="2405063"/>
          </a:xfrm>
        </p:spPr>
        <p:txBody>
          <a:bodyPr/>
          <a:lstStyle/>
          <a:p>
            <a:endParaRPr lang="pl-PL"/>
          </a:p>
        </p:txBody>
      </p:sp>
      <p:sp>
        <p:nvSpPr>
          <p:cNvPr id="3" name="Symbol zastępczy zawartości 2">
            <a:extLst>
              <a:ext uri="{FF2B5EF4-FFF2-40B4-BE49-F238E27FC236}">
                <a16:creationId xmlns:a16="http://schemas.microsoft.com/office/drawing/2014/main" id="{6276C447-3FC6-9E43-A946-A1213B230BF6}"/>
              </a:ext>
            </a:extLst>
          </p:cNvPr>
          <p:cNvSpPr>
            <a:spLocks noGrp="1"/>
          </p:cNvSpPr>
          <p:nvPr>
            <p:ph sz="quarter" idx="13"/>
          </p:nvPr>
        </p:nvSpPr>
        <p:spPr>
          <a:xfrm>
            <a:off x="914399" y="502640"/>
            <a:ext cx="10363826" cy="3424107"/>
          </a:xfrm>
        </p:spPr>
        <p:txBody>
          <a:bodyPr>
            <a:normAutofit fontScale="25000" lnSpcReduction="20000"/>
          </a:bodyPr>
          <a:lstStyle/>
          <a:p>
            <a:pPr marL="0" indent="0">
              <a:buNone/>
            </a:pPr>
            <a:r>
              <a:rPr lang="pl-PL" sz="9600"/>
              <a:t>It is difficult to assess all the effects of waste in the waters of the seas and oceans. There are two main negative effects on marine fauna and flora: the entry of particles into the gastrointestinal tract and the entanglement of floating traps by debris.</a:t>
            </a:r>
          </a:p>
          <a:p>
            <a:pPr marL="0" indent="0">
              <a:buNone/>
            </a:pPr>
            <a:r>
              <a:rPr lang="pl-PL" sz="9600"/>
              <a:t>Given the size and distribution of the waste, sea animals and birds confuse garbage with food. It is estimated that this waste entered the digestive tract of over 40% of whale, dolphin and porpoise species, all sea turtle species and about 36% of sea bird species. Consumption is not limited to one or two individuals – entire schools of fish and flocks of seabirds are affected. For example, more than 90% of Fulmarians found dead along the North Sea coast had plastic in their stomachs.
What’s more, some species of fish that swallow plastic debris floating in the water end up on our plates. In this way, we are putting our health at risk by consuming seafood that has been in contact with plastics and petroleum-based chemicals.</a:t>
            </a:r>
          </a:p>
          <a:p>
            <a:pPr marL="0" indent="0">
              <a:buNone/>
            </a:pPr>
            <a:endParaRPr lang="pl-PL"/>
          </a:p>
        </p:txBody>
      </p:sp>
    </p:spTree>
    <p:extLst>
      <p:ext uri="{BB962C8B-B14F-4D97-AF65-F5344CB8AC3E}">
        <p14:creationId xmlns:p14="http://schemas.microsoft.com/office/powerpoint/2010/main" val="457424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DD4AA02E-733F-E346-9EF6-DADA0402FB2A}"/>
              </a:ext>
            </a:extLst>
          </p:cNvPr>
          <p:cNvSpPr>
            <a:spLocks noGrp="1"/>
          </p:cNvSpPr>
          <p:nvPr>
            <p:ph idx="4294967295"/>
          </p:nvPr>
        </p:nvSpPr>
        <p:spPr>
          <a:xfrm>
            <a:off x="133350" y="547688"/>
            <a:ext cx="11925300" cy="5400675"/>
          </a:xfrm>
        </p:spPr>
        <p:txBody>
          <a:bodyPr>
            <a:noAutofit/>
          </a:bodyPr>
          <a:lstStyle/>
          <a:p>
            <a:pPr marL="0" indent="0">
              <a:buNone/>
            </a:pPr>
            <a:r>
              <a:rPr lang="pl-PL" sz="1400" b="1"/>
              <a:t>What we can do to improve water quality?</a:t>
            </a:r>
          </a:p>
          <a:p>
            <a:pPr marL="0" indent="0">
              <a:buNone/>
            </a:pPr>
            <a:r>
              <a:rPr lang="pl-PL" sz="1400"/>
              <a:t>
</a:t>
            </a:r>
            <a:r>
              <a:rPr lang="pl-PL" sz="1400" b="1"/>
              <a:t>STEP 1: REUSABLE BAGS</a:t>
            </a:r>
            <a:r>
              <a:rPr lang="pl-PL" sz="1400"/>
              <a:t>
One plastic bag can cause great harm to many sea creatures. Next time you go shopping, bring your own reusable bag.
</a:t>
            </a:r>
            <a:r>
              <a:rPr lang="pl-PL" sz="1400" b="1"/>
              <a:t>STEP 2: END WITH BALLOONS</a:t>
            </a:r>
            <a:r>
              <a:rPr lang="pl-PL" sz="1400"/>
              <a:t>
balloons are extremely dangerous to the life of the oceans. Any balloon that escapes our hands can end up in our waters. However, there is an alternative: choose a piñata instead.
</a:t>
            </a:r>
            <a:r>
              <a:rPr lang="pl-PL" sz="1400" b="1"/>
              <a:t>STEP 3: PACKING IN REVERSE</a:t>
            </a:r>
            <a:r>
              <a:rPr lang="pl-PL" sz="1400"/>
              <a:t>
Single-use packaging is very common in the food industry. Fortunately, you can now buy products that are not wrapped in plastic – from all kinds of baked goods to soap. Shop at bazaars or organic stores. If you are shopping at a supermarket, choose products in packaging that can be recycled.
</a:t>
            </a:r>
            <a:r>
              <a:rPr lang="pl-PL" sz="1400" b="1"/>
              <a:t>STEP 4: NUTRITION AWARENESS</a:t>
            </a:r>
            <a:r>
              <a:rPr lang="pl-PL" sz="1400"/>
              <a:t>
Very tiny plastic microparticles easily find their way into the digestive systems of sea creatures. It is worth considering twice, reaching for a plastic product again.
</a:t>
            </a:r>
            <a:r>
              <a:rPr lang="pl-PL" sz="1400" b="1"/>
              <a:t>STEP 5: REPEATABLE WATER BOTTLES</a:t>
            </a:r>
            <a:r>
              <a:rPr lang="pl-PL" sz="1400"/>
              <a:t>
91% of plastic worldwide is not recycled. In addition, it is estimated that by 2021 the consumption of disposable bottles will increase to half a trillion. You just have to put them down as soon as possible. However, you can use aluminum or glass bottles, or plastic, but reusable.</a:t>
            </a:r>
          </a:p>
        </p:txBody>
      </p:sp>
    </p:spTree>
    <p:extLst>
      <p:ext uri="{BB962C8B-B14F-4D97-AF65-F5344CB8AC3E}">
        <p14:creationId xmlns:p14="http://schemas.microsoft.com/office/powerpoint/2010/main" val="4290596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A198E71-0B0F-DC4B-99AC-8483755A4C8E}"/>
              </a:ext>
            </a:extLst>
          </p:cNvPr>
          <p:cNvSpPr>
            <a:spLocks noGrp="1"/>
          </p:cNvSpPr>
          <p:nvPr>
            <p:ph type="title"/>
          </p:nvPr>
        </p:nvSpPr>
        <p:spPr>
          <a:xfrm>
            <a:off x="1580525" y="-3262920"/>
            <a:ext cx="10364451" cy="1596177"/>
          </a:xfrm>
        </p:spPr>
        <p:txBody>
          <a:bodyPr/>
          <a:lstStyle/>
          <a:p>
            <a:endParaRPr lang="pl-PL"/>
          </a:p>
        </p:txBody>
      </p:sp>
      <p:sp>
        <p:nvSpPr>
          <p:cNvPr id="3" name="Symbol zastępczy zawartości 2">
            <a:extLst>
              <a:ext uri="{FF2B5EF4-FFF2-40B4-BE49-F238E27FC236}">
                <a16:creationId xmlns:a16="http://schemas.microsoft.com/office/drawing/2014/main" id="{41E6FAF6-778E-7446-B0DA-4C8A14EDCEAE}"/>
              </a:ext>
            </a:extLst>
          </p:cNvPr>
          <p:cNvSpPr>
            <a:spLocks noGrp="1"/>
          </p:cNvSpPr>
          <p:nvPr>
            <p:ph sz="quarter" idx="13"/>
          </p:nvPr>
        </p:nvSpPr>
        <p:spPr>
          <a:xfrm>
            <a:off x="678656" y="666750"/>
            <a:ext cx="10598944" cy="5774531"/>
          </a:xfrm>
        </p:spPr>
        <p:txBody>
          <a:bodyPr/>
          <a:lstStyle/>
          <a:p>
            <a:pPr marL="0" indent="0">
              <a:buNone/>
            </a:pPr>
            <a:r>
              <a:rPr lang="pl-PL" sz="2800" b="1"/>
              <a:t>Diseases, medical problems</a:t>
            </a:r>
            <a:r>
              <a:rPr lang="pl-PL" sz="2800"/>
              <a:t>​
Water pollutants can cause disease or act as poisons. Bacteria and parasites in poorly treated wastewater can find their way into drinking water and cause digestive problems such as cholera and diarrhea. Hazardous chemicals, pesticides from industries, farms, and homes can cause acute toxicity and immediate death, or chronic toxicity that can lead to neurological problems or cancer</a:t>
            </a:r>
            <a:r>
              <a:rPr lang="pl-PL"/>
              <a:t>.​</a:t>
            </a:r>
          </a:p>
        </p:txBody>
      </p:sp>
    </p:spTree>
    <p:extLst>
      <p:ext uri="{BB962C8B-B14F-4D97-AF65-F5344CB8AC3E}">
        <p14:creationId xmlns:p14="http://schemas.microsoft.com/office/powerpoint/2010/main" val="2121463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D423B5A-932F-7D4D-8857-E22A2AD95EDC}"/>
              </a:ext>
            </a:extLst>
          </p:cNvPr>
          <p:cNvSpPr>
            <a:spLocks noGrp="1"/>
          </p:cNvSpPr>
          <p:nvPr>
            <p:ph type="title"/>
          </p:nvPr>
        </p:nvSpPr>
        <p:spPr>
          <a:xfrm>
            <a:off x="437525" y="0"/>
            <a:ext cx="10364451" cy="1596177"/>
          </a:xfrm>
        </p:spPr>
        <p:txBody>
          <a:bodyPr/>
          <a:lstStyle/>
          <a:p>
            <a:r>
              <a:rPr lang="pl-PL">
                <a:solidFill>
                  <a:srgbClr val="FF0000"/>
                </a:solidFill>
              </a:rPr>
              <a:t>The most polluted rivers in the world </a:t>
            </a:r>
          </a:p>
        </p:txBody>
      </p:sp>
      <p:sp>
        <p:nvSpPr>
          <p:cNvPr id="3" name="Symbol zastępczy zawartości 2">
            <a:extLst>
              <a:ext uri="{FF2B5EF4-FFF2-40B4-BE49-F238E27FC236}">
                <a16:creationId xmlns:a16="http://schemas.microsoft.com/office/drawing/2014/main" id="{B982123A-9724-E04C-B2DD-621584C8592B}"/>
              </a:ext>
            </a:extLst>
          </p:cNvPr>
          <p:cNvSpPr>
            <a:spLocks noGrp="1"/>
          </p:cNvSpPr>
          <p:nvPr>
            <p:ph sz="quarter" idx="13"/>
          </p:nvPr>
        </p:nvSpPr>
        <p:spPr>
          <a:xfrm>
            <a:off x="226219" y="1319648"/>
            <a:ext cx="10980570" cy="3424107"/>
          </a:xfrm>
        </p:spPr>
        <p:txBody>
          <a:bodyPr>
            <a:noAutofit/>
          </a:bodyPr>
          <a:lstStyle/>
          <a:p>
            <a:pPr marL="0" indent="0">
              <a:buNone/>
            </a:pPr>
            <a:r>
              <a:rPr lang="pl-PL" sz="2400" b="1"/>
              <a:t>1. Matanza, Argentina</a:t>
            </a:r>
            <a:r>
              <a:rPr lang="pl-PL" sz="2400"/>
              <a:t>​
The River Matanza is 64 kilometers long and is located in Riachuelo. Local residents often refer to it as the „Slaughterhouse River” indicating a high degree of pollution.​
Huge amounts of sewage and waste from slaughterhouses and tanneries flow into the Matanza River, polluting it with chemicals and heavy metals such as arsenic, chromium, mercury and copper. What is worse, domestic sewage directly flows into it
As a result, Motanza is known for its foul smell, lack of life in it and has been on the list of the most polluted rivers since 2013.</a:t>
            </a:r>
          </a:p>
        </p:txBody>
      </p:sp>
    </p:spTree>
    <p:extLst>
      <p:ext uri="{BB962C8B-B14F-4D97-AF65-F5344CB8AC3E}">
        <p14:creationId xmlns:p14="http://schemas.microsoft.com/office/powerpoint/2010/main" val="3259273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B2AE28-31D7-A04C-BEAC-0BBD1175991E}"/>
              </a:ext>
            </a:extLst>
          </p:cNvPr>
          <p:cNvSpPr>
            <a:spLocks noGrp="1"/>
          </p:cNvSpPr>
          <p:nvPr>
            <p:ph type="title"/>
          </p:nvPr>
        </p:nvSpPr>
        <p:spPr/>
        <p:txBody>
          <a:bodyPr/>
          <a:lstStyle/>
          <a:p>
            <a:endParaRPr lang="pl-PL"/>
          </a:p>
        </p:txBody>
      </p:sp>
      <p:pic>
        <p:nvPicPr>
          <p:cNvPr id="4" name="Obraz 4">
            <a:extLst>
              <a:ext uri="{FF2B5EF4-FFF2-40B4-BE49-F238E27FC236}">
                <a16:creationId xmlns:a16="http://schemas.microsoft.com/office/drawing/2014/main" id="{AB330658-7448-264E-9047-C36C74539A81}"/>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701314" y="443261"/>
            <a:ext cx="8978593" cy="5971477"/>
          </a:xfrm>
        </p:spPr>
      </p:pic>
    </p:spTree>
    <p:extLst>
      <p:ext uri="{BB962C8B-B14F-4D97-AF65-F5344CB8AC3E}">
        <p14:creationId xmlns:p14="http://schemas.microsoft.com/office/powerpoint/2010/main" val="4150678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4568173-E14D-264B-9807-BF066EA1FBA7}"/>
              </a:ext>
            </a:extLst>
          </p:cNvPr>
          <p:cNvSpPr>
            <a:spLocks noGrp="1"/>
          </p:cNvSpPr>
          <p:nvPr>
            <p:ph type="title"/>
          </p:nvPr>
        </p:nvSpPr>
        <p:spPr>
          <a:xfrm>
            <a:off x="-467350" y="-2369952"/>
            <a:ext cx="10364451" cy="1596177"/>
          </a:xfrm>
        </p:spPr>
        <p:txBody>
          <a:bodyPr/>
          <a:lstStyle/>
          <a:p>
            <a:endParaRPr lang="pl-PL"/>
          </a:p>
        </p:txBody>
      </p:sp>
      <p:sp>
        <p:nvSpPr>
          <p:cNvPr id="3" name="Symbol zastępczy zawartości 2">
            <a:extLst>
              <a:ext uri="{FF2B5EF4-FFF2-40B4-BE49-F238E27FC236}">
                <a16:creationId xmlns:a16="http://schemas.microsoft.com/office/drawing/2014/main" id="{406FEC72-F249-2E4D-A40F-57A59003E3EB}"/>
              </a:ext>
            </a:extLst>
          </p:cNvPr>
          <p:cNvSpPr>
            <a:spLocks noGrp="1"/>
          </p:cNvSpPr>
          <p:nvPr>
            <p:ph sz="quarter" idx="13"/>
          </p:nvPr>
        </p:nvSpPr>
        <p:spPr>
          <a:xfrm>
            <a:off x="468793" y="791767"/>
            <a:ext cx="11254414" cy="4999433"/>
          </a:xfrm>
        </p:spPr>
        <p:txBody>
          <a:bodyPr>
            <a:noAutofit/>
          </a:bodyPr>
          <a:lstStyle/>
          <a:p>
            <a:pPr marL="0" indent="0">
              <a:buNone/>
            </a:pPr>
            <a:r>
              <a:rPr lang="pl-PL" sz="2400" b="1"/>
              <a:t>2. Buriganga River, Bangladesh​</a:t>
            </a:r>
            <a:r>
              <a:rPr lang="pl-PL" sz="2400"/>
              <a:t>
The Buriganga River is undoubtedly the dirtiest river in Bangladesh. 4 500 tons of pollutants reach it daily from the Bangladeshi capital, Dhaka.​
​Almost any type of waste can be found in the Buriganga River, ranging from chemical waste from industrial plants, household and medical waste, to the bodies of dead animals. 80% of the wastewater discharged into the Buriganga River is not subject to treatment processes.​
As in the Matanza River, there is no point in looking for life forms in Buriganga.​</a:t>
            </a:r>
          </a:p>
        </p:txBody>
      </p:sp>
    </p:spTree>
    <p:extLst>
      <p:ext uri="{BB962C8B-B14F-4D97-AF65-F5344CB8AC3E}">
        <p14:creationId xmlns:p14="http://schemas.microsoft.com/office/powerpoint/2010/main" val="945342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797DE91-D2FD-4F45-B653-413D5B16373F}"/>
              </a:ext>
            </a:extLst>
          </p:cNvPr>
          <p:cNvSpPr>
            <a:spLocks noGrp="1"/>
          </p:cNvSpPr>
          <p:nvPr>
            <p:ph type="title"/>
          </p:nvPr>
        </p:nvSpPr>
        <p:spPr/>
        <p:txBody>
          <a:bodyPr/>
          <a:lstStyle/>
          <a:p>
            <a:endParaRPr lang="pl-PL"/>
          </a:p>
        </p:txBody>
      </p:sp>
      <p:pic>
        <p:nvPicPr>
          <p:cNvPr id="4" name="Obraz 4">
            <a:extLst>
              <a:ext uri="{FF2B5EF4-FFF2-40B4-BE49-F238E27FC236}">
                <a16:creationId xmlns:a16="http://schemas.microsoft.com/office/drawing/2014/main" id="{E171BC27-637E-814F-8B72-F7BD3DF9BFAE}"/>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014662" y="477440"/>
            <a:ext cx="5903119" cy="5903119"/>
          </a:xfrm>
        </p:spPr>
      </p:pic>
    </p:spTree>
    <p:extLst>
      <p:ext uri="{BB962C8B-B14F-4D97-AF65-F5344CB8AC3E}">
        <p14:creationId xmlns:p14="http://schemas.microsoft.com/office/powerpoint/2010/main" val="3713437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241A110-C4EE-6747-8525-1FEE7E50AB1E}"/>
              </a:ext>
            </a:extLst>
          </p:cNvPr>
          <p:cNvSpPr>
            <a:spLocks noGrp="1"/>
          </p:cNvSpPr>
          <p:nvPr>
            <p:ph type="title"/>
          </p:nvPr>
        </p:nvSpPr>
        <p:spPr>
          <a:xfrm>
            <a:off x="2437775" y="-3167671"/>
            <a:ext cx="10364451" cy="1596177"/>
          </a:xfrm>
        </p:spPr>
        <p:txBody>
          <a:bodyPr/>
          <a:lstStyle/>
          <a:p>
            <a:endParaRPr lang="pl-PL"/>
          </a:p>
        </p:txBody>
      </p:sp>
      <p:sp>
        <p:nvSpPr>
          <p:cNvPr id="3" name="Symbol zastępczy zawartości 2">
            <a:extLst>
              <a:ext uri="{FF2B5EF4-FFF2-40B4-BE49-F238E27FC236}">
                <a16:creationId xmlns:a16="http://schemas.microsoft.com/office/drawing/2014/main" id="{D4E507EF-69FC-D145-B571-6E8C59E23653}"/>
              </a:ext>
            </a:extLst>
          </p:cNvPr>
          <p:cNvSpPr>
            <a:spLocks noGrp="1"/>
          </p:cNvSpPr>
          <p:nvPr>
            <p:ph sz="quarter" idx="13"/>
          </p:nvPr>
        </p:nvSpPr>
        <p:spPr>
          <a:xfrm>
            <a:off x="403622" y="1103129"/>
            <a:ext cx="10884694" cy="5338761"/>
          </a:xfrm>
        </p:spPr>
        <p:txBody>
          <a:bodyPr>
            <a:normAutofit/>
          </a:bodyPr>
          <a:lstStyle/>
          <a:p>
            <a:pPr marL="0" indent="0">
              <a:buNone/>
            </a:pPr>
            <a:r>
              <a:rPr lang="pl-PL" sz="2400" b="1"/>
              <a:t>3. Marilao River, Philippines
</a:t>
            </a:r>
            <a:r>
              <a:rPr lang="pl-PL" sz="2400"/>
              <a:t>
The Marilao River is polluted mainly by plants producing fur and textiles, as well as waste and municipal sewage.
Greenpeace works to improve the quality of rivers in the Philippines. Their goal is to increase the authorities’ attention to the problem of water quality in rivers and the government aid program for the construction of sewage treatment plants.</a:t>
            </a:r>
          </a:p>
        </p:txBody>
      </p:sp>
    </p:spTree>
    <p:extLst>
      <p:ext uri="{BB962C8B-B14F-4D97-AF65-F5344CB8AC3E}">
        <p14:creationId xmlns:p14="http://schemas.microsoft.com/office/powerpoint/2010/main" val="2930712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77883D9-EEA0-D64A-BBEB-DC6F6D98AE3E}"/>
              </a:ext>
            </a:extLst>
          </p:cNvPr>
          <p:cNvSpPr>
            <a:spLocks noGrp="1"/>
          </p:cNvSpPr>
          <p:nvPr>
            <p:ph type="title"/>
          </p:nvPr>
        </p:nvSpPr>
        <p:spPr/>
        <p:txBody>
          <a:bodyPr/>
          <a:lstStyle/>
          <a:p>
            <a:endParaRPr lang="pl-PL"/>
          </a:p>
        </p:txBody>
      </p:sp>
      <p:pic>
        <p:nvPicPr>
          <p:cNvPr id="4" name="Obraz 4">
            <a:extLst>
              <a:ext uri="{FF2B5EF4-FFF2-40B4-BE49-F238E27FC236}">
                <a16:creationId xmlns:a16="http://schemas.microsoft.com/office/drawing/2014/main" id="{DE92A144-373B-D64D-9165-592CF6FF8D7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972898" y="8530085"/>
            <a:ext cx="7936644" cy="5293680"/>
          </a:xfrm>
        </p:spPr>
      </p:pic>
      <p:pic>
        <p:nvPicPr>
          <p:cNvPr id="5" name="Obraz 5">
            <a:extLst>
              <a:ext uri="{FF2B5EF4-FFF2-40B4-BE49-F238E27FC236}">
                <a16:creationId xmlns:a16="http://schemas.microsoft.com/office/drawing/2014/main" id="{EE592C6E-CCBE-C147-8C7F-13B2645F0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0078" y="371739"/>
            <a:ext cx="8152694" cy="6114521"/>
          </a:xfrm>
          <a:prstGeom prst="rect">
            <a:avLst/>
          </a:prstGeom>
        </p:spPr>
      </p:pic>
    </p:spTree>
    <p:extLst>
      <p:ext uri="{BB962C8B-B14F-4D97-AF65-F5344CB8AC3E}">
        <p14:creationId xmlns:p14="http://schemas.microsoft.com/office/powerpoint/2010/main" val="3014237869"/>
      </p:ext>
    </p:extLst>
  </p:cSld>
  <p:clrMapOvr>
    <a:masterClrMapping/>
  </p:clrMapOvr>
</p:sld>
</file>

<file path=ppt/theme/theme1.xml><?xml version="1.0" encoding="utf-8"?>
<a:theme xmlns:a="http://schemas.openxmlformats.org/drawingml/2006/main" name="Kropl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Panoramiczny</PresentationFormat>
  <Slides>22</Slides>
  <Notes>0</Notes>
  <HiddenSlides>0</HiddenSlides>
  <ScaleCrop>false</ScaleCrop>
  <HeadingPairs>
    <vt:vector size="4" baseType="variant">
      <vt:variant>
        <vt:lpstr>Motyw</vt:lpstr>
      </vt:variant>
      <vt:variant>
        <vt:i4>1</vt:i4>
      </vt:variant>
      <vt:variant>
        <vt:lpstr>Tytuły slajdów</vt:lpstr>
      </vt:variant>
      <vt:variant>
        <vt:i4>22</vt:i4>
      </vt:variant>
    </vt:vector>
  </HeadingPairs>
  <TitlesOfParts>
    <vt:vector size="23" baseType="lpstr">
      <vt:lpstr>Kropla</vt:lpstr>
      <vt:lpstr>Prezentacja programu PowerPoint</vt:lpstr>
      <vt:lpstr>Prezentacja programu PowerPoint</vt:lpstr>
      <vt:lpstr>Prezentacja programu PowerPoint</vt:lpstr>
      <vt:lpstr>The most polluted rivers in the world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48665411785</dc:creator>
  <cp:lastModifiedBy>48665411785</cp:lastModifiedBy>
  <cp:revision>12</cp:revision>
  <dcterms:created xsi:type="dcterms:W3CDTF">2022-01-16T09:23:40Z</dcterms:created>
  <dcterms:modified xsi:type="dcterms:W3CDTF">2022-01-17T08:18:20Z</dcterms:modified>
</cp:coreProperties>
</file>